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0"/>
    <a:srgbClr val="0094C8"/>
    <a:srgbClr val="6DD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18957-7558-91FF-F55D-081AD9853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B04B5-37D9-C848-3AA4-AEF8EA370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3F497-419D-DE8C-C405-78C33EA4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A78C7-62E0-650C-8E11-F34697E8E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AFC28-8F37-996F-269D-C10E4F33D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94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48C8-110E-6E87-E572-60257313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BFE57-D6B7-EC03-FBE4-5DDCE0DA5C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54213-9C90-CB7D-7DE5-F5E7E4FC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DE370-27C0-078A-DD20-92CC15C4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B7D40-5527-3418-6DB6-9993598C1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31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32805E-D00A-D439-818D-BBBC934B14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7B795A-2EBC-8369-121B-7EDD7487D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822FC-1BC1-D198-7AEC-B7A686059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583D6-B370-5EED-6E8D-542CE7DB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25332-F6E5-214D-39ED-CA579D8A9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85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3DC7-69E0-5D54-C2E2-7DCBD26C8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FB96-D32F-D5C8-8222-E92CE1D04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FDA46-2613-4207-35CE-A72E133F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C6DF7-7BDD-2C8D-F989-D74E315B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8B88C-89AD-F4D4-397F-B341F6CB8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6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BCCD8-0752-4A3A-D6A3-D31D7DC1C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D8C33-B59F-0D6D-195F-4A9AD9D25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5162-D7E1-28F9-BC63-239DE733A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F9164-6245-7700-61D6-B4E3B1891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DFD10-E662-865E-013B-42E8A3B6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59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B298B-8AB4-6021-00F1-0EDFA3937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47260-3446-97F3-AA40-4303F24C6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84C0A-22F1-C020-EA2F-914773503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EC48AB-63B3-C30C-3EE6-DF341BFD9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D8DBB-23E6-4850-B628-71E97353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7403A-53CE-9F79-8878-B9F07BE1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7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69057-E868-591C-6473-C3FF269A9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E10ED-D8DD-2E15-4A2A-EE45B19B0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A7CC0-3A13-1166-6A41-942B20D9F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F84D1-F1D4-72C2-241A-51525A86E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D5022-5388-141D-D6F3-8BAFAC532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3902A2-6CD3-5ABF-B392-24D8E8A41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2B6349-E869-B238-33D6-91E79E02A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3EEEDE-66CC-C885-83A4-B5D788B5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52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C45F-4E09-F65D-5E0A-1E6D60911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35E003-17D6-59DC-E0D9-3BA8616DC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8C28C-71A2-FCFA-AC79-BECE273B6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8CBB75-AED2-67D1-DD83-5BEA2344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1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4E97F2-9012-5506-FC05-5725444E8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1C2F71-07F8-BA52-AF07-C13278872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BE6D1-89E9-A139-9062-D9FE4B2A5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0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CEBC1-FDDF-15A4-09B0-B55E3AE65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74A7C-8924-3F90-A355-7DFCA0AE4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608A2-2F75-76B9-9373-DE6F1071C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0641F-9E66-27D1-2B37-5E68A299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F938D-265B-1043-72DF-6BCC046F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C4F4F-5F95-17A7-E606-F2FFF2E0D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2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62955-4BFB-4F7B-FA9F-7614674B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A4B922-106B-657A-713C-7D6B9110D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A258C-DC32-0849-2153-23F998D70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BC505-0A97-3BBA-7646-8475DA073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CD835-9CB9-1751-0BE2-0DAEC9AB6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9CD9B-B6FA-0073-9BBF-00CE8BFE8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3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C33CF1-31DE-1A8C-77BB-1957EE963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E3DD0-664C-9123-74C1-24C11F8C2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E6FF4-58B8-0EB9-DA23-54A6DE2ED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DE0E-3BF1-4BFD-A40B-802D47FEF39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25F43-0F78-3B30-E70C-DAC4FD0C1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C6190-F09B-2AAE-F30E-FF8E2ECE75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10CFA-AD1D-44A9-8530-D4F2DD0A4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9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910A-2DAB-CB8A-1B4E-5E8507BC5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476" y="5311180"/>
            <a:ext cx="4024206" cy="136633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500" b="1" dirty="0"/>
              <a:t>Angela R. Brierly</a:t>
            </a:r>
            <a:br>
              <a:rPr lang="en-US" sz="1300" b="1" dirty="0"/>
            </a:br>
            <a:br>
              <a:rPr lang="en-US" sz="1300" b="1" dirty="0"/>
            </a:br>
            <a:r>
              <a:rPr lang="en-US" sz="2200" dirty="0"/>
              <a:t>School of Biological Sciences</a:t>
            </a:r>
            <a:br>
              <a:rPr lang="en-US" sz="2200" dirty="0"/>
            </a:br>
            <a:r>
              <a:rPr lang="en-US" sz="2200" dirty="0"/>
              <a:t>Ecology &amp; Evolutionary Biology</a:t>
            </a:r>
            <a:br>
              <a:rPr lang="en-US" sz="2200" dirty="0"/>
            </a:br>
            <a:r>
              <a:rPr lang="en-US" sz="2200" dirty="0"/>
              <a:t>Shizuka Lab</a:t>
            </a:r>
            <a:endParaRPr lang="en-US" sz="22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B9A4301-1E51-5262-7CD9-0CC30DE0E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960" y="1610895"/>
            <a:ext cx="6010666" cy="3516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84F2E5F-0B6C-DBDD-DE35-6ED3BA84887F}"/>
              </a:ext>
            </a:extLst>
          </p:cNvPr>
          <p:cNvSpPr txBox="1"/>
          <p:nvPr/>
        </p:nvSpPr>
        <p:spPr>
          <a:xfrm>
            <a:off x="3337627" y="4881590"/>
            <a:ext cx="6540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by Sandra Gallienne via eBird (https://macaulaylibrary.org/asset/86886001)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B9F84C5-3AF9-D315-44EC-3FFB9463E562}"/>
              </a:ext>
            </a:extLst>
          </p:cNvPr>
          <p:cNvSpPr txBox="1"/>
          <p:nvPr/>
        </p:nvSpPr>
        <p:spPr>
          <a:xfrm>
            <a:off x="616999" y="311086"/>
            <a:ext cx="113311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What are the fitness consequences of Cooperative Breeding</a:t>
            </a:r>
          </a:p>
          <a:p>
            <a:pPr algn="ctr"/>
            <a:r>
              <a:rPr lang="en-US" sz="3500" b="1" dirty="0"/>
              <a:t>and how did it evolve? </a:t>
            </a:r>
          </a:p>
        </p:txBody>
      </p:sp>
    </p:spTree>
    <p:extLst>
      <p:ext uri="{BB962C8B-B14F-4D97-AF65-F5344CB8AC3E}">
        <p14:creationId xmlns:p14="http://schemas.microsoft.com/office/powerpoint/2010/main" val="363380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26F4DE-350B-9E6B-5DBB-839E0D06E2FD}"/>
              </a:ext>
            </a:extLst>
          </p:cNvPr>
          <p:cNvSpPr/>
          <p:nvPr/>
        </p:nvSpPr>
        <p:spPr>
          <a:xfrm>
            <a:off x="1198880" y="5708847"/>
            <a:ext cx="1676399" cy="303769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A screenshot of a computer&#10;&#10;Description automatically generated">
            <a:extLst>
              <a:ext uri="{FF2B5EF4-FFF2-40B4-BE49-F238E27FC236}">
                <a16:creationId xmlns:a16="http://schemas.microsoft.com/office/drawing/2014/main" id="{D76F4E04-8950-D169-2F19-24DB95BF92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24" r="21583" b="2973"/>
          <a:stretch/>
        </p:blipFill>
        <p:spPr>
          <a:xfrm>
            <a:off x="1052034" y="2230396"/>
            <a:ext cx="4464846" cy="2182208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D0C4AD5B-113F-24BE-9441-6B2C771D07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92" t="31123" r="23811" b="27524"/>
          <a:stretch/>
        </p:blipFill>
        <p:spPr>
          <a:xfrm>
            <a:off x="6312224" y="1712391"/>
            <a:ext cx="5035126" cy="277210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8F8A050-12DC-BE29-0F1B-506170B4F6FD}"/>
              </a:ext>
            </a:extLst>
          </p:cNvPr>
          <p:cNvSpPr txBox="1"/>
          <p:nvPr/>
        </p:nvSpPr>
        <p:spPr>
          <a:xfrm>
            <a:off x="6150847" y="82752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Environmental Data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F6C907-00E2-A282-DA1B-A3171E21237E}"/>
              </a:ext>
            </a:extLst>
          </p:cNvPr>
          <p:cNvSpPr txBox="1"/>
          <p:nvPr/>
        </p:nvSpPr>
        <p:spPr>
          <a:xfrm>
            <a:off x="876735" y="4699337"/>
            <a:ext cx="5035125" cy="13234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Physiological Needs (resource use)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Fitness (offspring survival)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Demographics (group size &amp; composition)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n w="3175">
                  <a:noFill/>
                </a:ln>
                <a:solidFill>
                  <a:srgbClr val="9A0000"/>
                </a:solidFill>
              </a:rPr>
              <a:t>Social Network</a:t>
            </a:r>
            <a:endParaRPr lang="en-US" sz="2000" dirty="0">
              <a:ln w="3175">
                <a:noFill/>
              </a:ln>
              <a:solidFill>
                <a:srgbClr val="9A00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04174C-A603-D698-8A87-77FC5BC7DA22}"/>
              </a:ext>
            </a:extLst>
          </p:cNvPr>
          <p:cNvSpPr txBox="1"/>
          <p:nvPr/>
        </p:nvSpPr>
        <p:spPr>
          <a:xfrm>
            <a:off x="6280141" y="4726107"/>
            <a:ext cx="5402764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Rainfall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Habitat Quality (insect abundance, plants)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Temperature </a:t>
            </a:r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2A01AB8-DC7D-ADBF-0B29-A9A219564A1F}"/>
              </a:ext>
            </a:extLst>
          </p:cNvPr>
          <p:cNvSpPr txBox="1"/>
          <p:nvPr/>
        </p:nvSpPr>
        <p:spPr>
          <a:xfrm>
            <a:off x="954345" y="6137872"/>
            <a:ext cx="1163374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Johnson AE, </a:t>
            </a:r>
            <a:r>
              <a:rPr lang="en-US" sz="1000" dirty="0" err="1"/>
              <a:t>Welklin</a:t>
            </a:r>
            <a:r>
              <a:rPr lang="en-US" sz="1000" dirty="0"/>
              <a:t> JF, Hoppe IR, Shizuka D. 2023 </a:t>
            </a:r>
            <a:r>
              <a:rPr lang="en-US" sz="1000" dirty="0" err="1"/>
              <a:t>Ecogeography</a:t>
            </a:r>
            <a:r>
              <a:rPr lang="en-US" sz="1000" dirty="0"/>
              <a:t> of group size suggests differences in drivers of sociality among cooperatively breeding fairywrens. Proc. R. Soc. B 290: 20222397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4A0DB52-3B6D-1CF1-E308-93A9095E23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730" b="3260"/>
          <a:stretch/>
        </p:blipFill>
        <p:spPr>
          <a:xfrm flipH="1">
            <a:off x="5092673" y="890765"/>
            <a:ext cx="1075896" cy="137361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22F35BC-7AEA-31BB-3427-18189D7E62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4607262" y="2066684"/>
            <a:ext cx="1139426" cy="15379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0D8164B-174A-27DD-6147-A772DEBD46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3489"/>
          <a:stretch/>
        </p:blipFill>
        <p:spPr>
          <a:xfrm>
            <a:off x="644951" y="776702"/>
            <a:ext cx="1147177" cy="149224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27317B8-47E4-2733-1017-CC9998A2F141}"/>
              </a:ext>
            </a:extLst>
          </p:cNvPr>
          <p:cNvSpPr txBox="1"/>
          <p:nvPr/>
        </p:nvSpPr>
        <p:spPr>
          <a:xfrm>
            <a:off x="715358" y="808149"/>
            <a:ext cx="519650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/>
              <a:t>Fairywren Data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6C852793-766B-6B86-A107-FD3FC5740E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38" t="94492"/>
          <a:stretch/>
        </p:blipFill>
        <p:spPr>
          <a:xfrm>
            <a:off x="652702" y="2143581"/>
            <a:ext cx="1139426" cy="15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50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121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Angela R. Brierly  School of Biological Sciences Ecology &amp; Evolutionary Biology Shizuka Lab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Angela R. Brierly  School of Biological Sciences Ecology &amp; Evolutionary Biology Shizuka Lab</dc:title>
  <dc:creator>abrierly</dc:creator>
  <cp:lastModifiedBy>abrierly</cp:lastModifiedBy>
  <cp:revision>5</cp:revision>
  <dcterms:created xsi:type="dcterms:W3CDTF">2023-09-14T01:10:25Z</dcterms:created>
  <dcterms:modified xsi:type="dcterms:W3CDTF">2023-09-14T17:05:30Z</dcterms:modified>
</cp:coreProperties>
</file>

<file path=docProps/thumbnail.jpeg>
</file>